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Source Sans 3" panose="020B0303030403020204" pitchFamily="34" charset="0"/>
      <p:regular r:id="rId17"/>
    </p:embeddedFont>
    <p:embeddedFont>
      <p:font typeface="Source Sans 3" panose="020B0303030403020204" pitchFamily="34" charset="-122"/>
      <p:regular r:id="rId18"/>
    </p:embeddedFont>
    <p:embeddedFont>
      <p:font typeface="Source Sans 3" panose="020B0303030403020204" pitchFamily="34" charset="-120"/>
      <p:regular r:id="rId19"/>
    </p:embeddedFont>
    <p:embeddedFont>
      <p:font typeface="Calibri" panose="020F0502020204030204" charset="0"/>
      <p:regular r:id="rId20"/>
      <p:bold r:id="rId21"/>
      <p:italic r:id="rId22"/>
      <p:boldItalic r:id="rId23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9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370290"/>
            <a:ext cx="7416403" cy="28051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altLang="en-US" sz="4400" dirty="0"/>
              <a:t>UNMANNED AERIAL VEHICLES (UAV/DRONE) AND SIMULATION WITH MATLAB/SIMULINK</a:t>
            </a:r>
            <a:endParaRPr lang="en-US" alt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64433" y="4545568"/>
            <a:ext cx="741640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Prepared by: …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3798" y="5193387"/>
            <a:ext cx="741640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Institution / Course: …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3798" y="5841206"/>
            <a:ext cx="741640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Date: …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63798" y="6489025"/>
            <a:ext cx="741640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Overview of UAV technology, its operation, and simulation environment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098471"/>
            <a:ext cx="6756440" cy="4206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Slide 10 – UAV Communication System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863798" y="2012752"/>
            <a:ext cx="1290280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Connection between UAV and Ground Control Station (GCS)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2753082"/>
            <a:ext cx="3757851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Communication methods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63798" y="3473887"/>
            <a:ext cx="1290280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Radio frequencies (2.4GHz, 5.8GHz)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3930372"/>
            <a:ext cx="1290280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Wi-Fi links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4386858"/>
            <a:ext cx="1290280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Cellular 4G/5G connections for long-distance operations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798" y="5127188"/>
            <a:ext cx="3722846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Data exchanged includes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863798" y="5847993"/>
            <a:ext cx="1290280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Control commands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863798" y="6304478"/>
            <a:ext cx="1290280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Telemetry data (altitude, speed, battery level)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863798" y="6760964"/>
            <a:ext cx="1290280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Real-time video streaming for FPV (First-Person View)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942624"/>
            <a:ext cx="5040035" cy="4206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Slide 2 – Introduction to UAV</a:t>
            </a:r>
            <a:endParaRPr lang="en-US" sz="2650" dirty="0"/>
          </a:p>
        </p:txBody>
      </p:sp>
      <p:sp>
        <p:nvSpPr>
          <p:cNvPr id="4" name="Text 1"/>
          <p:cNvSpPr/>
          <p:nvPr/>
        </p:nvSpPr>
        <p:spPr>
          <a:xfrm>
            <a:off x="6350198" y="2610088"/>
            <a:ext cx="7416403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SzPct val="100000"/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UAV stands for </a:t>
            </a:r>
            <a:r>
              <a:rPr lang="en-US" sz="1900" dirty="0">
                <a:solidFill>
                  <a:srgbClr val="2D2E34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Unmanned Aerial Vehicle</a:t>
            </a: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, commonly referred to as a Drone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198" y="3436739"/>
            <a:ext cx="741640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Aircraft without an onboard human pilot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50198" y="3893225"/>
            <a:ext cx="7416403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SzPct val="100000"/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Controlled either </a:t>
            </a:r>
            <a:r>
              <a:rPr lang="en-US" sz="1900" dirty="0">
                <a:solidFill>
                  <a:srgbClr val="2D2E34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remotely by operators</a:t>
            </a: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 or </a:t>
            </a:r>
            <a:r>
              <a:rPr lang="en-US" sz="1900" dirty="0">
                <a:solidFill>
                  <a:srgbClr val="2D2E34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autonomously via onboard systems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350198" y="4719876"/>
            <a:ext cx="7416403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SzPct val="100000"/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Increasingly important in both </a:t>
            </a:r>
            <a:r>
              <a:rPr lang="en-US" sz="1900" dirty="0">
                <a:solidFill>
                  <a:srgbClr val="2D2E34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civilian industries</a:t>
            </a: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 and </a:t>
            </a:r>
            <a:r>
              <a:rPr lang="en-US" sz="1900" dirty="0">
                <a:solidFill>
                  <a:srgbClr val="2D2E34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military operations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350198" y="5546527"/>
            <a:ext cx="7416403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Represent one of the most dynamic fields in modern aerospace technology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107519"/>
            <a:ext cx="5670947" cy="4206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Slide 3 – Historical Development</a:t>
            </a:r>
            <a:endParaRPr lang="en-US" sz="2650" dirty="0"/>
          </a:p>
        </p:txBody>
      </p:sp>
      <p:sp>
        <p:nvSpPr>
          <p:cNvPr id="3" name="Shape 1"/>
          <p:cNvSpPr/>
          <p:nvPr/>
        </p:nvSpPr>
        <p:spPr>
          <a:xfrm>
            <a:off x="863798" y="4248031"/>
            <a:ext cx="12902803" cy="30480"/>
          </a:xfrm>
          <a:prstGeom prst="roundRect">
            <a:avLst>
              <a:gd name="adj" fmla="val 121472"/>
            </a:avLst>
          </a:prstGeom>
          <a:solidFill>
            <a:srgbClr val="D8D4D4"/>
          </a:solidFill>
        </p:spPr>
      </p:sp>
      <p:sp>
        <p:nvSpPr>
          <p:cNvPr id="4" name="Shape 2"/>
          <p:cNvSpPr/>
          <p:nvPr/>
        </p:nvSpPr>
        <p:spPr>
          <a:xfrm>
            <a:off x="3336488" y="3507581"/>
            <a:ext cx="30480" cy="740450"/>
          </a:xfrm>
          <a:prstGeom prst="roundRect">
            <a:avLst>
              <a:gd name="adj" fmla="val 121472"/>
            </a:avLst>
          </a:prstGeom>
          <a:solidFill>
            <a:srgbClr val="D8D4D4"/>
          </a:solidFill>
        </p:spPr>
      </p:sp>
      <p:sp>
        <p:nvSpPr>
          <p:cNvPr id="5" name="Shape 3"/>
          <p:cNvSpPr/>
          <p:nvPr/>
        </p:nvSpPr>
        <p:spPr>
          <a:xfrm>
            <a:off x="3074075" y="3970377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6" name="Text 4"/>
          <p:cNvSpPr/>
          <p:nvPr/>
        </p:nvSpPr>
        <p:spPr>
          <a:xfrm>
            <a:off x="3183493" y="4037707"/>
            <a:ext cx="336471" cy="4206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949291" y="2021800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WWI and WWII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110615" y="2520434"/>
            <a:ext cx="4482346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Early prototypes for reconnaissance and target practice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5978723" y="4248031"/>
            <a:ext cx="30480" cy="740450"/>
          </a:xfrm>
          <a:prstGeom prst="roundRect">
            <a:avLst>
              <a:gd name="adj" fmla="val 121472"/>
            </a:avLst>
          </a:prstGeom>
          <a:solidFill>
            <a:srgbClr val="D8D4D4"/>
          </a:solidFill>
        </p:spPr>
      </p:sp>
      <p:sp>
        <p:nvSpPr>
          <p:cNvPr id="10" name="Shape 8"/>
          <p:cNvSpPr/>
          <p:nvPr/>
        </p:nvSpPr>
        <p:spPr>
          <a:xfrm>
            <a:off x="5716310" y="3970377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1" name="Text 9"/>
          <p:cNvSpPr/>
          <p:nvPr/>
        </p:nvSpPr>
        <p:spPr>
          <a:xfrm>
            <a:off x="5825728" y="4037707"/>
            <a:ext cx="336471" cy="4206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4591526" y="5235297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Cold War era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3752850" y="5733931"/>
            <a:ext cx="4482346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Rapid military development, mainly for surveillance</a:t>
            </a:r>
            <a:endParaRPr lang="en-US" sz="1900" dirty="0"/>
          </a:p>
        </p:txBody>
      </p:sp>
      <p:sp>
        <p:nvSpPr>
          <p:cNvPr id="14" name="Shape 12"/>
          <p:cNvSpPr/>
          <p:nvPr/>
        </p:nvSpPr>
        <p:spPr>
          <a:xfrm>
            <a:off x="8620958" y="3507581"/>
            <a:ext cx="30480" cy="740450"/>
          </a:xfrm>
          <a:prstGeom prst="roundRect">
            <a:avLst>
              <a:gd name="adj" fmla="val 121472"/>
            </a:avLst>
          </a:prstGeom>
          <a:solidFill>
            <a:srgbClr val="D8D4D4"/>
          </a:solidFill>
        </p:spPr>
      </p:sp>
      <p:sp>
        <p:nvSpPr>
          <p:cNvPr id="15" name="Shape 13"/>
          <p:cNvSpPr/>
          <p:nvPr/>
        </p:nvSpPr>
        <p:spPr>
          <a:xfrm>
            <a:off x="8358545" y="3970377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6" name="Text 14"/>
          <p:cNvSpPr/>
          <p:nvPr/>
        </p:nvSpPr>
        <p:spPr>
          <a:xfrm>
            <a:off x="8467963" y="4037707"/>
            <a:ext cx="336471" cy="4206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7233761" y="2021800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1990s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6395085" y="2520434"/>
            <a:ext cx="4482346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Introduction of Predator drone – long-endurance reconnaissance and combat</a:t>
            </a:r>
            <a:endParaRPr lang="en-US" sz="1900" dirty="0"/>
          </a:p>
        </p:txBody>
      </p:sp>
      <p:sp>
        <p:nvSpPr>
          <p:cNvPr id="19" name="Shape 17"/>
          <p:cNvSpPr/>
          <p:nvPr/>
        </p:nvSpPr>
        <p:spPr>
          <a:xfrm>
            <a:off x="11263193" y="4248031"/>
            <a:ext cx="30480" cy="740450"/>
          </a:xfrm>
          <a:prstGeom prst="roundRect">
            <a:avLst>
              <a:gd name="adj" fmla="val 121472"/>
            </a:avLst>
          </a:prstGeom>
          <a:solidFill>
            <a:srgbClr val="D8D4D4"/>
          </a:solidFill>
        </p:spPr>
      </p:sp>
      <p:sp>
        <p:nvSpPr>
          <p:cNvPr id="20" name="Shape 18"/>
          <p:cNvSpPr/>
          <p:nvPr/>
        </p:nvSpPr>
        <p:spPr>
          <a:xfrm>
            <a:off x="11000780" y="3970377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21" name="Text 19"/>
          <p:cNvSpPr/>
          <p:nvPr/>
        </p:nvSpPr>
        <p:spPr>
          <a:xfrm>
            <a:off x="11110198" y="4037707"/>
            <a:ext cx="336471" cy="4206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4</a:t>
            </a:r>
            <a:endParaRPr lang="en-US" sz="2650" dirty="0"/>
          </a:p>
        </p:txBody>
      </p:sp>
      <p:sp>
        <p:nvSpPr>
          <p:cNvPr id="22" name="Text 20"/>
          <p:cNvSpPr/>
          <p:nvPr/>
        </p:nvSpPr>
        <p:spPr>
          <a:xfrm>
            <a:off x="9875996" y="5235297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2000s – Present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9037320" y="5733931"/>
            <a:ext cx="4482346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Expansion into civilian, commercial, and research applications</a:t>
            </a:r>
            <a:endParaRPr lang="en-US" sz="1900" dirty="0"/>
          </a:p>
        </p:txBody>
      </p:sp>
      <p:sp>
        <p:nvSpPr>
          <p:cNvPr id="24" name="Text 22"/>
          <p:cNvSpPr/>
          <p:nvPr/>
        </p:nvSpPr>
        <p:spPr>
          <a:xfrm>
            <a:off x="863798" y="6751915"/>
            <a:ext cx="1290280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UAVs evolved from simple remotely piloted aircraft to highly autonomous systems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779627"/>
            <a:ext cx="4750356" cy="4206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Slide 4 – UAV Classification</a:t>
            </a:r>
            <a:endParaRPr lang="en-US" sz="2650" dirty="0"/>
          </a:p>
        </p:txBody>
      </p:sp>
      <p:sp>
        <p:nvSpPr>
          <p:cNvPr id="4" name="Text 1"/>
          <p:cNvSpPr/>
          <p:nvPr/>
        </p:nvSpPr>
        <p:spPr>
          <a:xfrm>
            <a:off x="863798" y="2724745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By Size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63798" y="3322201"/>
            <a:ext cx="3407093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Nano / Micro UAVs (indoor, hobby)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3798" y="4148852"/>
            <a:ext cx="3407093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Mini UAVs (research, agriculture)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63798" y="4975503"/>
            <a:ext cx="3407093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Medium and Large UAVs (logistics, military)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4880729" y="2724745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By Structure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80729" y="3322201"/>
            <a:ext cx="3407093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Fixed-wing (long endurance, high efficiency)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4880729" y="4148852"/>
            <a:ext cx="3407093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Rotary-wing / Multirotor (maneuverability, hovering)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4880729" y="4975503"/>
            <a:ext cx="3407093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Hybrid systems (VTOL – vertical take-off and landing)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863798" y="6079808"/>
            <a:ext cx="741640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By Operation Range: Short, Medium, and Long-endurance UAVs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922496"/>
            <a:ext cx="4578072" cy="4206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Slide 5 – UAV Applications</a:t>
            </a:r>
            <a:endParaRPr lang="en-US" sz="2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3798" y="1836777"/>
            <a:ext cx="616982" cy="61698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3798" y="2762250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Agriculture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63798" y="3260884"/>
            <a:ext cx="4095274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crop monitoring, pesticide spraying, precision farming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7563" y="1836777"/>
            <a:ext cx="616982" cy="61698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67563" y="2762250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Logistics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67563" y="3260884"/>
            <a:ext cx="4095274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parcel delivery (Amazon Prime Air, Zipline)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1328" y="1836777"/>
            <a:ext cx="616982" cy="61698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1328" y="2762250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Military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1328" y="3260884"/>
            <a:ext cx="4095274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surveillance, reconnaissance, precision strikes</a:t>
            </a:r>
            <a:endParaRPr lang="en-US" sz="19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798" y="4494848"/>
            <a:ext cx="616982" cy="61698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63798" y="5420320"/>
            <a:ext cx="2982039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Emergency Services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63798" y="5918954"/>
            <a:ext cx="4095274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disaster relief, fire detection, search &amp; rescue</a:t>
            </a:r>
            <a:endParaRPr lang="en-US" sz="19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7563" y="4494848"/>
            <a:ext cx="616982" cy="616982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5267563" y="5420320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Scientific Research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5267563" y="5918954"/>
            <a:ext cx="4095274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mapping, climate monitoring, wildlife observation</a:t>
            </a:r>
            <a:endParaRPr lang="en-US" sz="1900" dirty="0"/>
          </a:p>
        </p:txBody>
      </p:sp>
      <p:sp>
        <p:nvSpPr>
          <p:cNvPr id="18" name="Text 11"/>
          <p:cNvSpPr/>
          <p:nvPr/>
        </p:nvSpPr>
        <p:spPr>
          <a:xfrm>
            <a:off x="863798" y="6936938"/>
            <a:ext cx="1290280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UAVs combine cost-effectiveness, accessibility, and safety in dangerous environments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090613"/>
            <a:ext cx="5687735" cy="4206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Slide 6 – UAV Basic Components</a:t>
            </a:r>
            <a:endParaRPr lang="en-US" sz="2650" dirty="0"/>
          </a:p>
        </p:txBody>
      </p:sp>
      <p:sp>
        <p:nvSpPr>
          <p:cNvPr id="3" name="Shape 1"/>
          <p:cNvSpPr/>
          <p:nvPr/>
        </p:nvSpPr>
        <p:spPr>
          <a:xfrm>
            <a:off x="863798" y="2004893"/>
            <a:ext cx="6327934" cy="1793558"/>
          </a:xfrm>
          <a:prstGeom prst="roundRect">
            <a:avLst>
              <a:gd name="adj" fmla="val 8157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33318" y="2004893"/>
            <a:ext cx="121920" cy="1793558"/>
          </a:xfrm>
          <a:prstGeom prst="roundRect">
            <a:avLst>
              <a:gd name="adj" fmla="val 30368"/>
            </a:avLst>
          </a:prstGeom>
          <a:solidFill>
            <a:srgbClr val="2D2E34"/>
          </a:solidFill>
        </p:spPr>
      </p:sp>
      <p:sp>
        <p:nvSpPr>
          <p:cNvPr id="5" name="Text 3"/>
          <p:cNvSpPr/>
          <p:nvPr/>
        </p:nvSpPr>
        <p:spPr>
          <a:xfrm>
            <a:off x="1232535" y="2282190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Airframe/Structure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232535" y="2780824"/>
            <a:ext cx="5681901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lightweight carbon fiber, aluminum, or composite materials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7438549" y="2004893"/>
            <a:ext cx="6328053" cy="1793558"/>
          </a:xfrm>
          <a:prstGeom prst="roundRect">
            <a:avLst>
              <a:gd name="adj" fmla="val 8157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408069" y="2004893"/>
            <a:ext cx="121920" cy="1793558"/>
          </a:xfrm>
          <a:prstGeom prst="roundRect">
            <a:avLst>
              <a:gd name="adj" fmla="val 30368"/>
            </a:avLst>
          </a:prstGeom>
          <a:solidFill>
            <a:srgbClr val="2D2E34"/>
          </a:solidFill>
        </p:spPr>
      </p:sp>
      <p:sp>
        <p:nvSpPr>
          <p:cNvPr id="9" name="Text 7"/>
          <p:cNvSpPr/>
          <p:nvPr/>
        </p:nvSpPr>
        <p:spPr>
          <a:xfrm>
            <a:off x="7807285" y="2282190"/>
            <a:ext cx="2875240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Motors &amp; Propellers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807285" y="2780824"/>
            <a:ext cx="5682020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generate lift and thrust for flight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863798" y="4045268"/>
            <a:ext cx="6327934" cy="1423392"/>
          </a:xfrm>
          <a:prstGeom prst="roundRect">
            <a:avLst>
              <a:gd name="adj" fmla="val 10279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833318" y="4045268"/>
            <a:ext cx="121920" cy="1423392"/>
          </a:xfrm>
          <a:prstGeom prst="roundRect">
            <a:avLst>
              <a:gd name="adj" fmla="val 30368"/>
            </a:avLst>
          </a:prstGeom>
          <a:solidFill>
            <a:srgbClr val="2D2E34"/>
          </a:solidFill>
        </p:spPr>
      </p:sp>
      <p:sp>
        <p:nvSpPr>
          <p:cNvPr id="13" name="Text 11"/>
          <p:cNvSpPr/>
          <p:nvPr/>
        </p:nvSpPr>
        <p:spPr>
          <a:xfrm>
            <a:off x="1232535" y="4322564"/>
            <a:ext cx="5171837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Electronic Speed Controllers (ESCs)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232535" y="4821198"/>
            <a:ext cx="5681901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regulate motor speeds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7438549" y="4045268"/>
            <a:ext cx="6328053" cy="1423392"/>
          </a:xfrm>
          <a:prstGeom prst="roundRect">
            <a:avLst>
              <a:gd name="adj" fmla="val 10279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408069" y="4045268"/>
            <a:ext cx="121920" cy="1423392"/>
          </a:xfrm>
          <a:prstGeom prst="roundRect">
            <a:avLst>
              <a:gd name="adj" fmla="val 30368"/>
            </a:avLst>
          </a:prstGeom>
          <a:solidFill>
            <a:srgbClr val="2D2E34"/>
          </a:solidFill>
        </p:spPr>
      </p:sp>
      <p:sp>
        <p:nvSpPr>
          <p:cNvPr id="17" name="Text 15"/>
          <p:cNvSpPr/>
          <p:nvPr/>
        </p:nvSpPr>
        <p:spPr>
          <a:xfrm>
            <a:off x="7807285" y="4322564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Power Supply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807285" y="4821198"/>
            <a:ext cx="5682020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batteries (Li-Po) or hybrid fuel systems</a:t>
            </a:r>
            <a:endParaRPr lang="en-US" sz="1900" dirty="0"/>
          </a:p>
        </p:txBody>
      </p:sp>
      <p:sp>
        <p:nvSpPr>
          <p:cNvPr id="19" name="Shape 17"/>
          <p:cNvSpPr/>
          <p:nvPr/>
        </p:nvSpPr>
        <p:spPr>
          <a:xfrm>
            <a:off x="863798" y="5715476"/>
            <a:ext cx="6327934" cy="1423392"/>
          </a:xfrm>
          <a:prstGeom prst="roundRect">
            <a:avLst>
              <a:gd name="adj" fmla="val 10279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833318" y="5715476"/>
            <a:ext cx="121920" cy="1423392"/>
          </a:xfrm>
          <a:prstGeom prst="roundRect">
            <a:avLst>
              <a:gd name="adj" fmla="val 30368"/>
            </a:avLst>
          </a:prstGeom>
          <a:solidFill>
            <a:srgbClr val="2D2E34"/>
          </a:solidFill>
        </p:spPr>
      </p:sp>
      <p:sp>
        <p:nvSpPr>
          <p:cNvPr id="21" name="Text 19"/>
          <p:cNvSpPr/>
          <p:nvPr/>
        </p:nvSpPr>
        <p:spPr>
          <a:xfrm>
            <a:off x="1232535" y="5992773"/>
            <a:ext cx="3284815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Flight Controller (FCU)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1232535" y="6491407"/>
            <a:ext cx="5681901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brain of UAV, processes data and commands</a:t>
            </a:r>
            <a:endParaRPr lang="en-US" sz="1900" dirty="0"/>
          </a:p>
        </p:txBody>
      </p:sp>
      <p:sp>
        <p:nvSpPr>
          <p:cNvPr id="23" name="Shape 21"/>
          <p:cNvSpPr/>
          <p:nvPr/>
        </p:nvSpPr>
        <p:spPr>
          <a:xfrm>
            <a:off x="7438549" y="5715476"/>
            <a:ext cx="6328053" cy="1423392"/>
          </a:xfrm>
          <a:prstGeom prst="roundRect">
            <a:avLst>
              <a:gd name="adj" fmla="val 10279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7408069" y="5715476"/>
            <a:ext cx="121920" cy="1423392"/>
          </a:xfrm>
          <a:prstGeom prst="roundRect">
            <a:avLst>
              <a:gd name="adj" fmla="val 30368"/>
            </a:avLst>
          </a:prstGeom>
          <a:solidFill>
            <a:srgbClr val="2D2E34"/>
          </a:solidFill>
        </p:spPr>
      </p:sp>
      <p:sp>
        <p:nvSpPr>
          <p:cNvPr id="25" name="Text 23"/>
          <p:cNvSpPr/>
          <p:nvPr/>
        </p:nvSpPr>
        <p:spPr>
          <a:xfrm>
            <a:off x="7807285" y="5992773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Sensors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7807285" y="6491407"/>
            <a:ext cx="5682020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GPS, IMU, camera, lidar, barometer, ultrasonic sensors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5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4453890"/>
            <a:ext cx="6440091" cy="4206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Slide 7 – Motor and Propeller System</a:t>
            </a:r>
            <a:endParaRPr lang="en-US" sz="2650" dirty="0"/>
          </a:p>
        </p:txBody>
      </p:sp>
      <p:sp>
        <p:nvSpPr>
          <p:cNvPr id="4" name="Text 1"/>
          <p:cNvSpPr/>
          <p:nvPr/>
        </p:nvSpPr>
        <p:spPr>
          <a:xfrm>
            <a:off x="863798" y="5121354"/>
            <a:ext cx="1290280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Brushless DC Motors (BLDC): reliable, efficient, high power-to-weight ratio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3798" y="5577840"/>
            <a:ext cx="1290280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Propellers: designed to optimize thrust, lift, and stability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3798" y="6034326"/>
            <a:ext cx="1290280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Quadrotor system: differential rotor speeds produce roll, pitch, yaw, and altitude changes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63798" y="6490811"/>
            <a:ext cx="1290280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Energy efficiency and thrust control are critical for endurance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798909"/>
            <a:ext cx="6097548" cy="4206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Slide 8 – Flight Control Mechanism</a:t>
            </a:r>
            <a:endParaRPr lang="en-US" sz="2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3798" y="1713190"/>
            <a:ext cx="6451402" cy="98726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10615" y="2947273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Roll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110615" y="3445907"/>
            <a:ext cx="5957768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tilt left/right (controlled by opposite propellers)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1713190"/>
            <a:ext cx="6451402" cy="9872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62017" y="2947273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Pitch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562017" y="3445907"/>
            <a:ext cx="5957768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tilt forward/backward (front vs rear propellers)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798" y="4062889"/>
            <a:ext cx="6451402" cy="98726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110615" y="5296972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Yaw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110615" y="5795605"/>
            <a:ext cx="5957768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rotation around vertical axis (clockwise vs counterclockwise torque)</a:t>
            </a:r>
            <a:endParaRPr lang="en-US" sz="19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4062889"/>
            <a:ext cx="6451402" cy="98726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62017" y="5296972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Throttle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562017" y="5795605"/>
            <a:ext cx="5957768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control of lift and altitude by increasing/decreasing power to all motors</a:t>
            </a:r>
            <a:endParaRPr lang="en-US" sz="1900" dirty="0"/>
          </a:p>
        </p:txBody>
      </p:sp>
      <p:sp>
        <p:nvSpPr>
          <p:cNvPr id="15" name="Text 9"/>
          <p:cNvSpPr/>
          <p:nvPr/>
        </p:nvSpPr>
        <p:spPr>
          <a:xfrm>
            <a:off x="863798" y="7060406"/>
            <a:ext cx="1290280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Combination of these four controls enables full 3D maneuverability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5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3957280"/>
            <a:ext cx="3764161" cy="4206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Slide 9 – UAV Sensors</a:t>
            </a:r>
            <a:endParaRPr lang="en-US" sz="2650" dirty="0"/>
          </a:p>
        </p:txBody>
      </p:sp>
      <p:sp>
        <p:nvSpPr>
          <p:cNvPr id="4" name="Text 1"/>
          <p:cNvSpPr/>
          <p:nvPr/>
        </p:nvSpPr>
        <p:spPr>
          <a:xfrm>
            <a:off x="863798" y="4877633"/>
            <a:ext cx="6150293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SzPct val="100000"/>
              <a:buNone/>
            </a:pPr>
            <a:r>
              <a:rPr lang="en-US" sz="1900" dirty="0">
                <a:solidFill>
                  <a:srgbClr val="2D2E34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IMU (Inertial Measurement Unit)</a:t>
            </a: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: accelerometer + gyroscope, provides orientation &amp; stability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3798" y="5704284"/>
            <a:ext cx="6150293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SzPct val="100000"/>
              <a:buNone/>
            </a:pPr>
            <a:r>
              <a:rPr lang="en-US" sz="1900" dirty="0">
                <a:solidFill>
                  <a:srgbClr val="2D2E34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GPS</a:t>
            </a: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: global positioning and navigation, essential for long-distance flights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3798" y="6530935"/>
            <a:ext cx="6150293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SzPct val="100000"/>
              <a:buNone/>
            </a:pPr>
            <a:r>
              <a:rPr lang="en-US" sz="1900" dirty="0">
                <a:solidFill>
                  <a:srgbClr val="2D2E34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Camera / Lidar / Infrared</a:t>
            </a: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: object detection, terrain mapping, visual tracking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7623929" y="4877633"/>
            <a:ext cx="6150293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SzPct val="100000"/>
              <a:buNone/>
            </a:pPr>
            <a:r>
              <a:rPr lang="en-US" sz="1900" dirty="0">
                <a:solidFill>
                  <a:srgbClr val="2D2E34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Ultrasonic Sensors</a:t>
            </a: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: short-range distance measurements for landing or obstacle avoidance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7623929" y="5704284"/>
            <a:ext cx="6150293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SzPct val="100000"/>
              <a:buNone/>
            </a:pPr>
            <a:r>
              <a:rPr lang="en-US" sz="1900" dirty="0">
                <a:solidFill>
                  <a:srgbClr val="2D2E34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Barometer</a:t>
            </a:r>
            <a:r>
              <a:rPr lang="en-US" sz="1900" dirty="0">
                <a:solidFill>
                  <a:srgbClr val="3D3838"/>
                </a:solidFill>
                <a:latin typeface="Source Sans 3" panose="020B0303030403020204" pitchFamily="34" charset="0"/>
                <a:ea typeface="Source Sans 3" panose="020B0303030403020204" pitchFamily="34" charset="-122"/>
                <a:cs typeface="Source Sans 3" panose="020B0303030403020204" pitchFamily="34" charset="-120"/>
              </a:rPr>
              <a:t>: altitude measurement for flight stability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3554</Words>
  <Application>WPS Presentation</Application>
  <PresentationFormat>On-screen Show (16:9)</PresentationFormat>
  <Paragraphs>182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5" baseType="lpstr">
      <vt:lpstr>Arial</vt:lpstr>
      <vt:lpstr>SimSun</vt:lpstr>
      <vt:lpstr>Wingdings</vt:lpstr>
      <vt:lpstr>Montserrat Bold</vt:lpstr>
      <vt:lpstr>Segoe Print</vt:lpstr>
      <vt:lpstr>Montserrat Bold</vt:lpstr>
      <vt:lpstr>Montserrat Bold</vt:lpstr>
      <vt:lpstr>Source Sans 3</vt:lpstr>
      <vt:lpstr>Source Sans 3</vt:lpstr>
      <vt:lpstr>Source Sans 3</vt:lpstr>
      <vt:lpstr>Calibri</vt:lpstr>
      <vt:lpstr>Microsoft YaHei</vt:lpstr>
      <vt:lpstr>Arial Unicode MS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Mỹ Lệ Phan</cp:lastModifiedBy>
  <cp:revision>2</cp:revision>
  <dcterms:created xsi:type="dcterms:W3CDTF">2025-09-30T17:28:00Z</dcterms:created>
  <dcterms:modified xsi:type="dcterms:W3CDTF">2025-09-30T18:33:00Z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050A0FC2BC3E423DA452F3AC4D7B4C53_12</vt:lpwstr>
  </property>
  <property fmtid="{D5CDD505-2E9C-101B-9397-08002B2CF9AE}" pid="3" name="KSOProductBuildVer">
    <vt:lpwstr>1033-12.2.0.22549</vt:lpwstr>
  </property>
</Properties>
</file>